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embeddedFontLst>
    <p:embeddedFont>
      <p:font typeface="Arial Black"/>
      <p:regular r:id="rId62"/>
    </p:embeddedFont>
    <p:embeddedFont>
      <p:font typeface="PT Mono"/>
      <p:regular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ArialBlack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3" Type="http://schemas.openxmlformats.org/officeDocument/2006/relationships/font" Target="fonts/PTMono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5800" cy="4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3884760" y="8685360"/>
            <a:ext cx="2971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49" name="Shape 24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5679" cy="411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29" name="Shape 12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5800" cy="4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3884760" y="8685360"/>
            <a:ext cx="2971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482" name="Shape 4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5800" cy="4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3884760" y="8685360"/>
            <a:ext cx="2971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512" name="Shape 51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5800" cy="4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3884760" y="8685360"/>
            <a:ext cx="2971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44" name="Shape 1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0" name="Shape 54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7" name="Shape 5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4" name="Shape 5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1" name="Shape 56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5" name="Shape 57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2" name="Shape 5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, Content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" name="Shape 10"/>
          <p:cNvSpPr txBox="1"/>
          <p:nvPr>
            <p:ph idx="1" type="body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verTx">
  <p:cSld name="Title, Content over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457200" y="1203479"/>
            <a:ext cx="8229239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57200" y="2761919"/>
            <a:ext cx="8229239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fourObj">
  <p:cSld name="Title, 4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457200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4674239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3" type="body"/>
          </p:nvPr>
        </p:nvSpPr>
        <p:spPr>
          <a:xfrm>
            <a:off x="4674239" y="276191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4" type="body"/>
          </p:nvPr>
        </p:nvSpPr>
        <p:spPr>
          <a:xfrm>
            <a:off x="457200" y="276191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2" type="body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59" y="1203479"/>
            <a:ext cx="3738599" cy="298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59" y="1203479"/>
            <a:ext cx="3738599" cy="298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 Slid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Slid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,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itle, 2 Conte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457200" y="1203479"/>
            <a:ext cx="4015800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2" type="body"/>
          </p:nvPr>
        </p:nvSpPr>
        <p:spPr>
          <a:xfrm>
            <a:off x="4674239" y="1203479"/>
            <a:ext cx="4015800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nly">
  <p:cSld name="Centered 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" type="subTitle"/>
          </p:nvPr>
        </p:nvSpPr>
        <p:spPr>
          <a:xfrm>
            <a:off x="457200" y="205200"/>
            <a:ext cx="8229239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AndObj">
  <p:cSld name="Title, 2 Content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457200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x="457200" y="276191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3" type="body"/>
          </p:nvPr>
        </p:nvSpPr>
        <p:spPr>
          <a:xfrm>
            <a:off x="4674239" y="1203479"/>
            <a:ext cx="4015800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AndTwoObj">
  <p:cSld name="Title Content and 2 Conte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457200" y="1203479"/>
            <a:ext cx="4015800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2" type="body"/>
          </p:nvPr>
        </p:nvSpPr>
        <p:spPr>
          <a:xfrm>
            <a:off x="4674239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3" type="body"/>
          </p:nvPr>
        </p:nvSpPr>
        <p:spPr>
          <a:xfrm>
            <a:off x="4674239" y="276191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OverTx">
  <p:cSld name="Title, 2 Content over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457200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2" type="body"/>
          </p:nvPr>
        </p:nvSpPr>
        <p:spPr>
          <a:xfrm>
            <a:off x="4674239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3" type="body"/>
          </p:nvPr>
        </p:nvSpPr>
        <p:spPr>
          <a:xfrm>
            <a:off x="457200" y="2761919"/>
            <a:ext cx="8229239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verTx">
  <p:cSld name="Title, Content over Conte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457200" y="1203479"/>
            <a:ext cx="8229239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2" type="body"/>
          </p:nvPr>
        </p:nvSpPr>
        <p:spPr>
          <a:xfrm>
            <a:off x="457200" y="2761919"/>
            <a:ext cx="8229239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fourObj">
  <p:cSld name="Title, 4 Conte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457200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2" type="body"/>
          </p:nvPr>
        </p:nvSpPr>
        <p:spPr>
          <a:xfrm>
            <a:off x="4674239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3" type="body"/>
          </p:nvPr>
        </p:nvSpPr>
        <p:spPr>
          <a:xfrm>
            <a:off x="4674239" y="276191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4" type="body"/>
          </p:nvPr>
        </p:nvSpPr>
        <p:spPr>
          <a:xfrm>
            <a:off x="457200" y="276191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6 Conten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2" type="body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3" name="Shape 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59" y="1203479"/>
            <a:ext cx="3738599" cy="298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2159" y="1203479"/>
            <a:ext cx="3738599" cy="298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itle, 2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457200" y="1203479"/>
            <a:ext cx="4015800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2" type="body"/>
          </p:nvPr>
        </p:nvSpPr>
        <p:spPr>
          <a:xfrm>
            <a:off x="4674239" y="1203479"/>
            <a:ext cx="4015800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nly">
  <p:cSld name="Centered 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idx="1" type="subTitle"/>
          </p:nvPr>
        </p:nvSpPr>
        <p:spPr>
          <a:xfrm>
            <a:off x="457200" y="205200"/>
            <a:ext cx="8229239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AndObj">
  <p:cSld name="Title, 2 Content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57200" y="276191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3" type="body"/>
          </p:nvPr>
        </p:nvSpPr>
        <p:spPr>
          <a:xfrm>
            <a:off x="4674239" y="1203479"/>
            <a:ext cx="4015800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AndTwoObj">
  <p:cSld name="Title Content and 2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457200" y="1203479"/>
            <a:ext cx="4015800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4674239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3" type="body"/>
          </p:nvPr>
        </p:nvSpPr>
        <p:spPr>
          <a:xfrm>
            <a:off x="4674239" y="276191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OverTx">
  <p:cSld name="Title, 2 Content over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457200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4674239" y="1203479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3" type="body"/>
          </p:nvPr>
        </p:nvSpPr>
        <p:spPr>
          <a:xfrm>
            <a:off x="457200" y="2761919"/>
            <a:ext cx="8229239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0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19"/>
            <a:ext cx="8228879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7160" y="205919"/>
            <a:ext cx="1927079" cy="4431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hape 56"/>
          <p:cNvCxnSpPr/>
          <p:nvPr/>
        </p:nvCxnSpPr>
        <p:spPr>
          <a:xfrm>
            <a:off x="0" y="914400"/>
            <a:ext cx="9144000" cy="359"/>
          </a:xfrm>
          <a:prstGeom prst="straightConnector1">
            <a:avLst/>
          </a:prstGeom>
          <a:noFill/>
          <a:ln cap="flat" cmpd="sng" w="25400">
            <a:solidFill>
              <a:srgbClr val="3F3151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57" name="Shape 57"/>
          <p:cNvSpPr txBox="1"/>
          <p:nvPr>
            <p:ph type="title"/>
          </p:nvPr>
        </p:nvSpPr>
        <p:spPr>
          <a:xfrm>
            <a:off x="457200" y="205200"/>
            <a:ext cx="8229239" cy="85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457200" y="1203479"/>
            <a:ext cx="8229239" cy="2982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oracle.com/javase/specs/jvms/se8/html/jvms-2.html#jvms-2.7" TargetMode="External"/><Relationship Id="rId4" Type="http://schemas.openxmlformats.org/officeDocument/2006/relationships/image" Target="../media/image0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ocs.oracle.com/javase/7/docs/technotes/guides/vm/performance-enhancements-7.html#compressedOop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openjdk.java.net/projects/code-tools/jol/" TargetMode="External"/><Relationship Id="rId4" Type="http://schemas.openxmlformats.org/officeDocument/2006/relationships/image" Target="../media/image0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stackoverflow.com/questions/6470651/creating-a-memory-leak-with-java" TargetMode="External"/><Relationship Id="rId4" Type="http://schemas.openxmlformats.org/officeDocument/2006/relationships/hyperlink" Target="https://habrahabr.ru/post/132500/" TargetMode="External"/><Relationship Id="rId5" Type="http://schemas.openxmlformats.org/officeDocument/2006/relationships/image" Target="../media/image0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openjdk.java.net/projects/shenandoah/" TargetMode="External"/><Relationship Id="rId4" Type="http://schemas.openxmlformats.org/officeDocument/2006/relationships/hyperlink" Target="https://www.azul.com/products/zing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habrahabr.ru/post/269621/" TargetMode="External"/><Relationship Id="rId4" Type="http://schemas.openxmlformats.org/officeDocument/2006/relationships/hyperlink" Target="https://habrahabr.ru/post/269707/" TargetMode="External"/><Relationship Id="rId5" Type="http://schemas.openxmlformats.org/officeDocument/2006/relationships/hyperlink" Target="https://habrahabr.ru/post/269863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oracle.com/technetwork/java/javase/tech/g1-intro-jsp-135488.html" TargetMode="External"/><Relationship Id="rId4" Type="http://schemas.openxmlformats.org/officeDocument/2006/relationships/hyperlink" Target="http://www.oracle.com/technetwork/articles/java/g1gc-1984535.html" TargetMode="External"/><Relationship Id="rId5" Type="http://schemas.openxmlformats.org/officeDocument/2006/relationships/hyperlink" Target="https://docs.oracle.com/javase/8/docs/technotes/guides/vm/gctuning/g1_gc.html" TargetMode="External"/><Relationship Id="rId6" Type="http://schemas.openxmlformats.org/officeDocument/2006/relationships/image" Target="../media/image15.png"/><Relationship Id="rId7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ocs.oracle.com/javase/8/docs/technotes/guides/vm/gctuning/toc.html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www.eclipse.org/mat/" TargetMode="External"/><Relationship Id="rId4" Type="http://schemas.openxmlformats.org/officeDocument/2006/relationships/hyperlink" Target="http://www.eclipse.org/mat/downloads.php" TargetMode="External"/><Relationship Id="rId5" Type="http://schemas.openxmlformats.org/officeDocument/2006/relationships/image" Target="../media/image0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www.oracle.com/technetwork/java/javaseproducts/mission-control/java-mission-control-1998576.html" TargetMode="External"/><Relationship Id="rId4" Type="http://schemas.openxmlformats.org/officeDocument/2006/relationships/hyperlink" Target="https://docs.oracle.com/javase/8/docs/technotes/guides/troubleshoot/tooldescr004.html" TargetMode="External"/><Relationship Id="rId5" Type="http://schemas.openxmlformats.org/officeDocument/2006/relationships/image" Target="../media/image0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openjdk.java.net/projects/code-tools/jmh/" TargetMode="External"/><Relationship Id="rId4" Type="http://schemas.openxmlformats.org/officeDocument/2006/relationships/image" Target="../media/image0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0" Type="http://schemas.openxmlformats.org/officeDocument/2006/relationships/hyperlink" Target="https://shipilev.net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www.oracle.com/javaone/index.html" TargetMode="External"/><Relationship Id="rId4" Type="http://schemas.openxmlformats.org/officeDocument/2006/relationships/hyperlink" Target="http://jpoint.ru/" TargetMode="External"/><Relationship Id="rId9" Type="http://schemas.openxmlformats.org/officeDocument/2006/relationships/hyperlink" Target="https://www.amazon.com/Java-Concurrency-Practice-Brian-Goetz/dp/0321349601" TargetMode="External"/><Relationship Id="rId5" Type="http://schemas.openxmlformats.org/officeDocument/2006/relationships/hyperlink" Target="http://jug.ru/" TargetMode="External"/><Relationship Id="rId6" Type="http://schemas.openxmlformats.org/officeDocument/2006/relationships/hyperlink" Target="http://razbor-poletov.com/" TargetMode="External"/><Relationship Id="rId7" Type="http://schemas.openxmlformats.org/officeDocument/2006/relationships/hyperlink" Target="https://gitter.im/razbor-poletov/razbor-poletov.github.com" TargetMode="External"/><Relationship Id="rId8" Type="http://schemas.openxmlformats.org/officeDocument/2006/relationships/hyperlink" Target="https://www.amazon.com/Thinking-Java-4th-Bruce-Eckel/dp/0131872486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oracle.com/technetwork/articles/javase/index-jsp-136373.html" TargetMode="External"/><Relationship Id="rId4" Type="http://schemas.openxmlformats.org/officeDocument/2006/relationships/image" Target="../media/image0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oracle.com/javase/specs/jvms/se7/html/jvms-2.html#jvms-2.5.3" TargetMode="External"/><Relationship Id="rId4" Type="http://schemas.openxmlformats.org/officeDocument/2006/relationships/image" Target="../media/image0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ev.cheremin.info/2016/02/stack-allocation-vs-scalar-replacement.html" TargetMode="External"/><Relationship Id="rId4" Type="http://schemas.openxmlformats.org/officeDocument/2006/relationships/hyperlink" Target="https://en.wikipedia.org/wiki/Heap_(data_structure)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oracle.com/javase/tutorial/java/javaOO/objectcreation.html" TargetMode="External"/><Relationship Id="rId4" Type="http://schemas.openxmlformats.org/officeDocument/2006/relationships/image" Target="../media/image03.png"/><Relationship Id="rId5" Type="http://schemas.openxmlformats.org/officeDocument/2006/relationships/image" Target="../media/image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506520" y="1430279"/>
            <a:ext cx="6230880" cy="1617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en-US" sz="5800" u="none" cap="none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Java</a:t>
            </a:r>
          </a:p>
        </p:txBody>
      </p:sp>
      <p:sp>
        <p:nvSpPr>
          <p:cNvPr id="110" name="Shape 110"/>
          <p:cNvSpPr/>
          <p:nvPr/>
        </p:nvSpPr>
        <p:spPr>
          <a:xfrm>
            <a:off x="506529" y="4553785"/>
            <a:ext cx="43527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/>
              <a:t>Александр Помосов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111" name="Shape 111"/>
          <p:cNvSpPr/>
          <p:nvPr/>
        </p:nvSpPr>
        <p:spPr>
          <a:xfrm>
            <a:off x="518400" y="3419280"/>
            <a:ext cx="6431040" cy="45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FFFFFF"/>
                </a:solidFill>
              </a:rPr>
              <a:t>Java GC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Game: Guess size</a:t>
            </a:r>
          </a:p>
        </p:txBody>
      </p:sp>
      <p:sp>
        <p:nvSpPr>
          <p:cNvPr id="205" name="Shape 205"/>
          <p:cNvSpPr/>
          <p:nvPr/>
        </p:nvSpPr>
        <p:spPr>
          <a:xfrm>
            <a:off x="457200" y="1200250"/>
            <a:ext cx="78411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By size we mean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footprint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, i.e. total size of reference +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shadow (retained) size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(all the referenced objects and primitives recursively)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retained size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- number of bytes, that will be freed if you remove object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What is the footprint of:</a:t>
            </a:r>
          </a:p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int x = 10;</a:t>
            </a:r>
          </a:p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new Integer(10);</a:t>
            </a:r>
          </a:p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new Long(10);</a:t>
            </a:r>
          </a:p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new Integer[1000];</a:t>
            </a:r>
          </a:p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new ArrayList&lt;Integer&gt;(1000);</a:t>
            </a:r>
          </a:p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new LinkedList&lt;Integer&gt;(1000);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HashSet&lt;Integer&gt;(1000);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Warning</a:t>
            </a:r>
            <a:r>
              <a:rPr lang="en-US" sz="18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: Not an easy game!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Object layout</a:t>
            </a:r>
          </a:p>
        </p:txBody>
      </p:sp>
      <p:sp>
        <p:nvSpPr>
          <p:cNvPr id="212" name="Shape 212"/>
          <p:cNvSpPr/>
          <p:nvPr/>
        </p:nvSpPr>
        <p:spPr>
          <a:xfrm>
            <a:off x="457200" y="1200250"/>
            <a:ext cx="86217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Layout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- how objects are represented in heap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“The Java Virtual Machine does not mandate any particular internal structure for objects”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https://docs.oracle.com/javase/specs/jvms/se8/html/jvms-2.html#jvms-2.7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We will look at HotSpot implementation (Java 8)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644" y="3257500"/>
            <a:ext cx="1037075" cy="143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4485900" y="3257500"/>
            <a:ext cx="67641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We need to go deeper...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Object layout details</a:t>
            </a:r>
          </a:p>
        </p:txBody>
      </p:sp>
      <p:sp>
        <p:nvSpPr>
          <p:cNvPr id="221" name="Shape 221"/>
          <p:cNvSpPr/>
          <p:nvPr/>
        </p:nvSpPr>
        <p:spPr>
          <a:xfrm>
            <a:off x="457200" y="1200250"/>
            <a:ext cx="81624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Object layout is:</a:t>
            </a:r>
          </a:p>
          <a:p>
            <a:pPr indent="-342900" lvl="0" marL="457200" marR="0" rtl="0">
              <a:lnSpc>
                <a:spcPct val="150000"/>
              </a:lnSpc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JVM specific</a:t>
            </a:r>
          </a:p>
          <a:p>
            <a:pPr indent="-342900" lvl="0" marL="457200" marR="0" rtl="0">
              <a:lnSpc>
                <a:spcPct val="150000"/>
              </a:lnSpc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bitness dependent</a:t>
            </a:r>
          </a:p>
          <a:p>
            <a:pPr indent="-342900" lvl="0" marL="457200" marR="0" rtl="0">
              <a:lnSpc>
                <a:spcPct val="150000"/>
              </a:lnSpc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tunable by JVM flags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Example for </a:t>
            </a:r>
            <a:r>
              <a:rPr b="1"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x64 </a:t>
            </a: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r>
              <a:rPr b="1"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-XX:+UseCompressedOops </a:t>
            </a: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(default)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for heaps less than 32GiB object reference is 32 bit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else 64 bit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http://docs.oracle.com/javase/7/docs/technotes/guides/vm/performance-enhancements-7.html#compressedOop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23" name="Shape 223"/>
          <p:cNvSpPr/>
          <p:nvPr/>
        </p:nvSpPr>
        <p:spPr>
          <a:xfrm>
            <a:off x="4324300" y="1361075"/>
            <a:ext cx="4361700" cy="305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/>
        </p:nvSpPr>
        <p:spPr>
          <a:xfrm rot="-5400000">
            <a:off x="5279900" y="2942875"/>
            <a:ext cx="1033500" cy="818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fields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...</a:t>
            </a:r>
          </a:p>
        </p:txBody>
      </p:sp>
      <p:sp>
        <p:nvSpPr>
          <p:cNvPr id="225" name="Shape 225"/>
          <p:cNvSpPr/>
          <p:nvPr/>
        </p:nvSpPr>
        <p:spPr>
          <a:xfrm rot="-5400000">
            <a:off x="5197700" y="1827575"/>
            <a:ext cx="1197600" cy="818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Object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header</a:t>
            </a:r>
          </a:p>
        </p:txBody>
      </p:sp>
      <p:sp>
        <p:nvSpPr>
          <p:cNvPr id="226" name="Shape 226"/>
          <p:cNvSpPr/>
          <p:nvPr/>
        </p:nvSpPr>
        <p:spPr>
          <a:xfrm>
            <a:off x="6205625" y="1637775"/>
            <a:ext cx="1389600" cy="376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Class pointer</a:t>
            </a:r>
          </a:p>
        </p:txBody>
      </p:sp>
      <p:sp>
        <p:nvSpPr>
          <p:cNvPr id="227" name="Shape 227"/>
          <p:cNvSpPr/>
          <p:nvPr/>
        </p:nvSpPr>
        <p:spPr>
          <a:xfrm>
            <a:off x="6205625" y="2013975"/>
            <a:ext cx="1389600" cy="821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mark 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(various flags)</a:t>
            </a:r>
          </a:p>
        </p:txBody>
      </p:sp>
      <p:sp>
        <p:nvSpPr>
          <p:cNvPr id="228" name="Shape 228"/>
          <p:cNvSpPr/>
          <p:nvPr/>
        </p:nvSpPr>
        <p:spPr>
          <a:xfrm>
            <a:off x="6205625" y="2835425"/>
            <a:ext cx="1389600" cy="5166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field references</a:t>
            </a:r>
          </a:p>
        </p:txBody>
      </p:sp>
      <p:sp>
        <p:nvSpPr>
          <p:cNvPr id="229" name="Shape 229"/>
          <p:cNvSpPr/>
          <p:nvPr/>
        </p:nvSpPr>
        <p:spPr>
          <a:xfrm>
            <a:off x="6205625" y="3352025"/>
            <a:ext cx="1389600" cy="5166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alignment</a:t>
            </a:r>
          </a:p>
        </p:txBody>
      </p:sp>
      <p:sp>
        <p:nvSpPr>
          <p:cNvPr id="230" name="Shape 230"/>
          <p:cNvSpPr/>
          <p:nvPr/>
        </p:nvSpPr>
        <p:spPr>
          <a:xfrm>
            <a:off x="5093350" y="1637800"/>
            <a:ext cx="234900" cy="1197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7654675" y="1649975"/>
            <a:ext cx="105600" cy="376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7684075" y="2013975"/>
            <a:ext cx="105600" cy="821400"/>
          </a:xfrm>
          <a:prstGeom prst="rightBrace">
            <a:avLst>
              <a:gd fmla="val 77864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 txBox="1"/>
          <p:nvPr/>
        </p:nvSpPr>
        <p:spPr>
          <a:xfrm>
            <a:off x="4265325" y="1844675"/>
            <a:ext cx="1033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12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bytes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7652575" y="1451550"/>
            <a:ext cx="1033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4 bytes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7652575" y="2061150"/>
            <a:ext cx="1033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bytes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4462400" y="3945700"/>
            <a:ext cx="41571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Object is aligned by 8 bytes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jol</a:t>
            </a:r>
          </a:p>
        </p:txBody>
      </p:sp>
      <p:sp>
        <p:nvSpPr>
          <p:cNvPr id="242" name="Shape 242"/>
          <p:cNvSpPr/>
          <p:nvPr/>
        </p:nvSpPr>
        <p:spPr>
          <a:xfrm>
            <a:off x="457200" y="1200250"/>
            <a:ext cx="55788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Good tool for object layout analysis -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Java Object Layout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http://openjdk.java.net/projects/code-tools/jol/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@see jol.samples.JOLSample_01_Basic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@see jol.samples.JOLSample_02_Alignment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@see jol.samples.JOLSample_03_Packing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@see jol.GuessSize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44" name="Shape 244"/>
          <p:cNvSpPr/>
          <p:nvPr/>
        </p:nvSpPr>
        <p:spPr>
          <a:xfrm>
            <a:off x="457200" y="2029000"/>
            <a:ext cx="7857000" cy="11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&lt;dependency&gt;</a:t>
            </a:r>
            <a:br>
              <a:rPr lang="en-US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-US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    &lt;groupId&gt;org.openjdk.jol&lt;/groupId&gt;</a:t>
            </a:r>
            <a:br>
              <a:rPr lang="en-US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-US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    &lt;artifactId&gt;jol-core&lt;/artifactId&gt;</a:t>
            </a:r>
            <a:br>
              <a:rPr lang="en-US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-US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    &lt;version&gt;put-the-version-here&lt;/version&gt;</a:t>
            </a:r>
            <a:br>
              <a:rPr lang="en-US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-US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&lt;/dependency&gt;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726349" y="3285087"/>
            <a:ext cx="1587850" cy="140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</a:p>
        </p:txBody>
      </p:sp>
      <p:sp>
        <p:nvSpPr>
          <p:cNvPr id="252" name="Shape 252"/>
          <p:cNvSpPr/>
          <p:nvPr/>
        </p:nvSpPr>
        <p:spPr>
          <a:xfrm>
            <a:off x="6553080" y="47671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53" name="Shape 253"/>
          <p:cNvSpPr/>
          <p:nvPr/>
        </p:nvSpPr>
        <p:spPr>
          <a:xfrm flipH="1">
            <a:off x="456360" y="3997800"/>
            <a:ext cx="8229000" cy="914100"/>
          </a:xfrm>
          <a:prstGeom prst="rect">
            <a:avLst/>
          </a:prstGeom>
          <a:solidFill>
            <a:srgbClr val="DAE5F1">
              <a:alpha val="60780"/>
            </a:srgbClr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457200" lvl="0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Interview questions</a:t>
            </a:r>
          </a:p>
        </p:txBody>
      </p:sp>
      <p:sp>
        <p:nvSpPr>
          <p:cNvPr id="254" name="Shape 254"/>
          <p:cNvSpPr/>
          <p:nvPr/>
        </p:nvSpPr>
        <p:spPr>
          <a:xfrm flipH="1">
            <a:off x="456360" y="3051000"/>
            <a:ext cx="8229000" cy="914100"/>
          </a:xfrm>
          <a:prstGeom prst="rect">
            <a:avLst/>
          </a:prstGeom>
          <a:solidFill>
            <a:srgbClr val="DAE5F1">
              <a:alpha val="60780"/>
            </a:srgbClr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</a:p>
        </p:txBody>
      </p:sp>
      <p:sp>
        <p:nvSpPr>
          <p:cNvPr id="255" name="Shape 255"/>
          <p:cNvSpPr/>
          <p:nvPr/>
        </p:nvSpPr>
        <p:spPr>
          <a:xfrm flipH="1">
            <a:off x="456360" y="2099159"/>
            <a:ext cx="8229000" cy="9141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Garbage Collectors</a:t>
            </a:r>
          </a:p>
        </p:txBody>
      </p:sp>
      <p:sp>
        <p:nvSpPr>
          <p:cNvPr id="256" name="Shape 256"/>
          <p:cNvSpPr/>
          <p:nvPr/>
        </p:nvSpPr>
        <p:spPr>
          <a:xfrm>
            <a:off x="165240" y="3043080"/>
            <a:ext cx="589800" cy="918299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159119" y="210528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165240" y="398520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/>
        </p:nvSpPr>
        <p:spPr>
          <a:xfrm flipH="1">
            <a:off x="456360" y="1144909"/>
            <a:ext cx="8229000" cy="914100"/>
          </a:xfrm>
          <a:prstGeom prst="rect">
            <a:avLst/>
          </a:prstGeom>
          <a:solidFill>
            <a:srgbClr val="EAF0F7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Heap, </a:t>
            </a: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Object layout</a:t>
            </a:r>
          </a:p>
        </p:txBody>
      </p:sp>
      <p:sp>
        <p:nvSpPr>
          <p:cNvPr id="260" name="Shape 260"/>
          <p:cNvSpPr/>
          <p:nvPr/>
        </p:nvSpPr>
        <p:spPr>
          <a:xfrm>
            <a:off x="159119" y="115103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Garbage Collector</a:t>
            </a:r>
          </a:p>
        </p:txBody>
      </p:sp>
      <p:sp>
        <p:nvSpPr>
          <p:cNvPr id="266" name="Shape 266"/>
          <p:cNvSpPr/>
          <p:nvPr/>
        </p:nvSpPr>
        <p:spPr>
          <a:xfrm>
            <a:off x="457200" y="1200250"/>
            <a:ext cx="70860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Q: Why we need Garbage Collector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A: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To remove garbage, obviously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Q: What is garbage?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A: Objects that are no longer referenced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Q: Does cyclic references stall objects in heap forever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A: No. Object is garbage if it can not be reached from GC Roots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Q: What are GC Roots?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A: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… (proceed reading)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GC Roots and Garbage</a:t>
            </a:r>
          </a:p>
        </p:txBody>
      </p:sp>
      <p:sp>
        <p:nvSpPr>
          <p:cNvPr id="273" name="Shape 273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 b="0" l="0" r="0" t="19113"/>
          <a:stretch/>
        </p:blipFill>
        <p:spPr>
          <a:xfrm>
            <a:off x="457200" y="1127347"/>
            <a:ext cx="6076950" cy="369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Problem 1. </a:t>
            </a: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Memory Leaks</a:t>
            </a:r>
          </a:p>
        </p:txBody>
      </p:sp>
      <p:sp>
        <p:nvSpPr>
          <p:cNvPr id="280" name="Shape 280"/>
          <p:cNvSpPr/>
          <p:nvPr/>
        </p:nvSpPr>
        <p:spPr>
          <a:xfrm>
            <a:off x="457200" y="1200250"/>
            <a:ext cx="80676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GC behaves as expected unless you deal with low-level details via Unsafe or JNI.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Object, that is used somehow will never be deleted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 opposite problem is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memory leak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- when some object is no longer used, but still not counted as garbage. This is much common, but not as common as in c++.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Memory Leak Sources</a:t>
            </a:r>
          </a:p>
        </p:txBody>
      </p:sp>
      <p:sp>
        <p:nvSpPr>
          <p:cNvPr id="287" name="Shape 287"/>
          <p:cNvSpPr/>
          <p:nvPr/>
        </p:nvSpPr>
        <p:spPr>
          <a:xfrm>
            <a:off x="457200" y="1200250"/>
            <a:ext cx="80676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Thank to GC it is much harder to introduce memory leak in java than, e.g. in C++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Calibri"/>
              <a:buChar char="●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ObjectInputStream and ObjectOutputStream</a:t>
            </a:r>
            <a:b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call reset() to flush inner object caches</a:t>
            </a:r>
          </a:p>
          <a:p>
            <a:pPr indent="-228600" lvl="0" marL="457200" rtl="0">
              <a:spcBef>
                <a:spcPts val="0"/>
              </a:spcBef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Threads (every thread has stack)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use ThreadPools to control and reuse Threads</a:t>
            </a:r>
          </a:p>
          <a:p>
            <a:pPr indent="-228600" lvl="0" marL="457200" rtl="0">
              <a:spcBef>
                <a:spcPts val="0"/>
              </a:spcBef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non-static inner classes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instance of non-static inner class has reference to instance of enclosing class</a:t>
            </a:r>
          </a:p>
          <a:p>
            <a:pPr indent="-228600" lvl="0" marL="457200" rtl="0">
              <a:spcBef>
                <a:spcPts val="0"/>
              </a:spcBef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thread-locals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Thread-locals live while thread live unless explicitly cleared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Memory leaks examples: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http://stackoverflow.com/questions/6470651/creating-a-memory-leak-with-java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https://habrahabr.ru/post/132500/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(except String.substring() - this is not the case anymore)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Shape 288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289" name="Shape 2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839800" y="1619250"/>
            <a:ext cx="184627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Problem 2. GC Performance</a:t>
            </a:r>
          </a:p>
        </p:txBody>
      </p:sp>
      <p:sp>
        <p:nvSpPr>
          <p:cNvPr id="295" name="Shape 295"/>
          <p:cNvSpPr/>
          <p:nvPr/>
        </p:nvSpPr>
        <p:spPr>
          <a:xfrm>
            <a:off x="457200" y="1200250"/>
            <a:ext cx="80676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All GCs in HotSpot are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‘Stop-the-world’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i.e. there are moments when all the application threads are stopped and GC is working.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Different GCs implement different strategies to reduce pauses. Some even give guarantees of maximum pause time.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There is an attempt to implement ‘ultra-low pause’ GC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http://openjdk.java.net/projects/shenandoah/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(not production-ready)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There are JVM implementations where GC is pauseless: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https://www.azul.com/products/zing/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(proprietary)</a:t>
            </a:r>
          </a:p>
        </p:txBody>
      </p:sp>
      <p:sp>
        <p:nvSpPr>
          <p:cNvPr id="296" name="Shape 296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Reminder</a:t>
            </a:r>
          </a:p>
        </p:txBody>
      </p:sp>
      <p:sp>
        <p:nvSpPr>
          <p:cNvPr id="117" name="Shape 117"/>
          <p:cNvSpPr/>
          <p:nvPr/>
        </p:nvSpPr>
        <p:spPr>
          <a:xfrm>
            <a:off x="6553080" y="47671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18" name="Shape 118"/>
          <p:cNvSpPr/>
          <p:nvPr/>
        </p:nvSpPr>
        <p:spPr>
          <a:xfrm>
            <a:off x="457200" y="1200240"/>
            <a:ext cx="82290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" lvl="0" marL="359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Отметьтесь на портале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GC Tuning Capabilities</a:t>
            </a:r>
          </a:p>
        </p:txBody>
      </p:sp>
      <p:sp>
        <p:nvSpPr>
          <p:cNvPr id="302" name="Shape 302"/>
          <p:cNvSpPr/>
          <p:nvPr/>
        </p:nvSpPr>
        <p:spPr>
          <a:xfrm>
            <a:off x="457200" y="1200250"/>
            <a:ext cx="80676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GC is not controlled directly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(there is no legal way to force GC)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but is managed by JVM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latin typeface="PT Mono"/>
                <a:ea typeface="PT Mono"/>
                <a:cs typeface="PT Mono"/>
                <a:sym typeface="PT Mono"/>
              </a:rPr>
              <a:t>System.gc(); // this is just recomendation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latin typeface="PT Mono"/>
                <a:ea typeface="PT Mono"/>
                <a:cs typeface="PT Mono"/>
                <a:sym typeface="PT Mono"/>
              </a:rPr>
              <a:t>Runtime.gc();</a:t>
            </a:r>
            <a:r>
              <a:rPr lang="en-US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// this is just recomendation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Java provides mechanisms to tune GC via JVM parameters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You can choose:</a:t>
            </a:r>
          </a:p>
          <a:p>
            <a:pPr indent="-228600" lvl="0" marL="457200" marR="0" rtl="0">
              <a:lnSpc>
                <a:spcPct val="100000"/>
              </a:lnSpc>
              <a:spcBef>
                <a:spcPts val="0"/>
              </a:spcBef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Garbage collector implementation</a:t>
            </a:r>
          </a:p>
          <a:p>
            <a:pPr indent="-228600" lvl="0" marL="457200" marR="0" rtl="0">
              <a:lnSpc>
                <a:spcPct val="100000"/>
              </a:lnSpc>
              <a:spcBef>
                <a:spcPts val="0"/>
              </a:spcBef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Several Garbage collector parameters</a:t>
            </a:r>
          </a:p>
        </p:txBody>
      </p:sp>
      <p:sp>
        <p:nvSpPr>
          <p:cNvPr id="303" name="Shape 303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225900" y="3138337"/>
            <a:ext cx="1489299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Idea behind GC Implementations</a:t>
            </a:r>
          </a:p>
        </p:txBody>
      </p:sp>
      <p:sp>
        <p:nvSpPr>
          <p:cNvPr id="310" name="Shape 310"/>
          <p:cNvSpPr/>
          <p:nvPr/>
        </p:nvSpPr>
        <p:spPr>
          <a:xfrm>
            <a:off x="457200" y="1200250"/>
            <a:ext cx="69879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0" y="1200250"/>
            <a:ext cx="4188810" cy="349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Shape 313"/>
          <p:cNvCxnSpPr/>
          <p:nvPr/>
        </p:nvCxnSpPr>
        <p:spPr>
          <a:xfrm flipH="1" rot="10800000">
            <a:off x="4039650" y="2686450"/>
            <a:ext cx="1362300" cy="117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4" name="Shape 314"/>
          <p:cNvSpPr txBox="1"/>
          <p:nvPr/>
        </p:nvSpPr>
        <p:spPr>
          <a:xfrm>
            <a:off x="1444400" y="1611250"/>
            <a:ext cx="30024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Most objects</a:t>
            </a:r>
          </a:p>
          <a:p>
            <a:pPr lvl="0">
              <a:spcBef>
                <a:spcPts val="0"/>
              </a:spcBef>
              <a:buNone/>
            </a:pPr>
            <a:r>
              <a:rPr lang="en-US" sz="1800"/>
              <a:t>live fast, die young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" name="Shape 315"/>
          <p:cNvSpPr txBox="1"/>
          <p:nvPr/>
        </p:nvSpPr>
        <p:spPr>
          <a:xfrm>
            <a:off x="5531275" y="1200250"/>
            <a:ext cx="30024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/>
              <a:t>New object</a:t>
            </a:r>
          </a:p>
          <a:p>
            <a:pPr lvl="0">
              <a:spcBef>
                <a:spcPts val="0"/>
              </a:spcBef>
              <a:buNone/>
            </a:pPr>
            <a:r>
              <a:rPr lang="en-US" sz="2400"/>
              <a:t>most likely die immediately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-US" sz="2400"/>
              <a:t>If object survives,</a:t>
            </a:r>
          </a:p>
          <a:p>
            <a:pPr lvl="0">
              <a:spcBef>
                <a:spcPts val="0"/>
              </a:spcBef>
              <a:buNone/>
            </a:pPr>
            <a:r>
              <a:rPr lang="en-US" sz="2400"/>
              <a:t>it will probably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/>
              <a:t>live long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‘Generations’ Idea</a:t>
            </a:r>
          </a:p>
        </p:txBody>
      </p:sp>
      <p:sp>
        <p:nvSpPr>
          <p:cNvPr id="321" name="Shape 321"/>
          <p:cNvSpPr/>
          <p:nvPr/>
        </p:nvSpPr>
        <p:spPr>
          <a:xfrm>
            <a:off x="457200" y="1200250"/>
            <a:ext cx="79038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divide objects into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young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b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(newly created objects)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we achieve high throughput - every GC removes almost all objects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survivor</a:t>
            </a:r>
            <a:b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objects that survived several GCs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old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b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(objects that survived many garbage collections)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we achieve memory efficiency - GCs are rare, memory is not fragmented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idea is used in every GC implementation in HotSpot. It works!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Available Garbage Collectors</a:t>
            </a:r>
          </a:p>
        </p:txBody>
      </p:sp>
      <p:sp>
        <p:nvSpPr>
          <p:cNvPr id="328" name="Shape 328"/>
          <p:cNvSpPr/>
          <p:nvPr/>
        </p:nvSpPr>
        <p:spPr>
          <a:xfrm>
            <a:off x="457200" y="1200250"/>
            <a:ext cx="82914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200"/>
              </a:spcBef>
              <a:spcAft>
                <a:spcPts val="130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Serial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(последовательный)</a:t>
            </a:r>
            <a:b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simple, suitable for single-threaded applications with small heap</a:t>
            </a:r>
          </a:p>
          <a:p>
            <a:pPr indent="-342900" lvl="0" marL="457200" rtl="0">
              <a:lnSpc>
                <a:spcPct val="115000"/>
              </a:lnSpc>
              <a:spcBef>
                <a:spcPts val="200"/>
              </a:spcBef>
              <a:spcAft>
                <a:spcPts val="130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Parallel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(параллельный)</a:t>
            </a:r>
            <a:b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same as serial, but adds parallelism to some GC stages and is able to adapt to given performance goals</a:t>
            </a:r>
          </a:p>
          <a:p>
            <a:pPr indent="-342900" lvl="0" marL="457200" rtl="0">
              <a:lnSpc>
                <a:spcPct val="115000"/>
              </a:lnSpc>
              <a:spcBef>
                <a:spcPts val="200"/>
              </a:spcBef>
              <a:spcAft>
                <a:spcPts val="130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Concurrent Mark Sweep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(CMS)</a:t>
            </a:r>
            <a:b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minimize maximum pause time, is suitable for large heaps</a:t>
            </a:r>
          </a:p>
          <a:p>
            <a:pPr indent="-342900" lvl="0" marL="457200" rtl="0">
              <a:lnSpc>
                <a:spcPct val="115000"/>
              </a:lnSpc>
              <a:spcBef>
                <a:spcPts val="200"/>
              </a:spcBef>
              <a:spcAft>
                <a:spcPts val="130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b="1"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Garbage-First (G1)</a:t>
            </a:r>
            <a:b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 perspective will replace CMS. Has different heap structure. Suitable for highly concurrent applications with big heaps</a:t>
            </a:r>
          </a:p>
          <a:p>
            <a:pPr lvl="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https://habrahabr.ru/post/269621/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https://habrahabr.ru/post/269707/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5"/>
              </a:rPr>
              <a:t>https://habrahabr.ru/post/269863/</a:t>
            </a:r>
          </a:p>
          <a:p>
            <a:pPr lvl="0" rtl="0">
              <a:lnSpc>
                <a:spcPct val="115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15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Available Garbage Collectors</a:t>
            </a:r>
          </a:p>
        </p:txBody>
      </p:sp>
      <p:sp>
        <p:nvSpPr>
          <p:cNvPr id="335" name="Shape 335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Serial/Parrallel/CMS Heap Structure</a:t>
            </a:r>
          </a:p>
        </p:txBody>
      </p:sp>
      <p:sp>
        <p:nvSpPr>
          <p:cNvPr id="342" name="Shape 342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43" name="Shape 343"/>
          <p:cNvPicPr preferRelativeResize="0"/>
          <p:nvPr/>
        </p:nvPicPr>
        <p:blipFill rotWithShape="1">
          <a:blip r:embed="rId3">
            <a:alphaModFix/>
          </a:blip>
          <a:srcRect b="0" l="0" r="9853" t="30570"/>
          <a:stretch/>
        </p:blipFill>
        <p:spPr>
          <a:xfrm>
            <a:off x="457200" y="2007762"/>
            <a:ext cx="6190974" cy="268317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/>
          <p:nvPr/>
        </p:nvSpPr>
        <p:spPr>
          <a:xfrm>
            <a:off x="457200" y="1200250"/>
            <a:ext cx="80676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Exact heap structure is defined by chosen GC. For all standard HotSpot GC except G1GC (Serial, Parallel, Concurrent Mark Sweep) heap structure is as following: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G1GC</a:t>
            </a:r>
          </a:p>
        </p:txBody>
      </p:sp>
      <p:sp>
        <p:nvSpPr>
          <p:cNvPr id="350" name="Shape 350"/>
          <p:cNvSpPr/>
          <p:nvPr/>
        </p:nvSpPr>
        <p:spPr>
          <a:xfrm>
            <a:off x="457200" y="1200250"/>
            <a:ext cx="82914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SzPct val="61111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divides heap into regions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that can act as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Eden, Survival or Old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generation regions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and it can change role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dynamically</a:t>
            </a:r>
          </a:p>
          <a:p>
            <a:pPr lvl="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http://www.oracle.com/technetwork/java/javase/tech/g1-intro-jsp-135488.html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http://www.oracle.com/technetwork/articles/java/g1gc-1984535.html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https://docs.oracle.com/javase/8/docs/technotes/guides/vm/gctuning/g1_gc.html</a:t>
            </a:r>
          </a:p>
          <a:p>
            <a:pPr lvl="0" rtl="0">
              <a:lnSpc>
                <a:spcPct val="115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52" name="Shape 352"/>
          <p:cNvPicPr preferRelativeResize="0"/>
          <p:nvPr/>
        </p:nvPicPr>
        <p:blipFill rotWithShape="1">
          <a:blip r:embed="rId6">
            <a:alphaModFix/>
          </a:blip>
          <a:srcRect b="34387" l="0" r="0" t="0"/>
          <a:stretch/>
        </p:blipFill>
        <p:spPr>
          <a:xfrm>
            <a:off x="3520550" y="1200248"/>
            <a:ext cx="2431975" cy="24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 rotWithShape="1">
          <a:blip r:embed="rId7">
            <a:alphaModFix/>
          </a:blip>
          <a:srcRect b="-3" l="0" r="0" t="66721"/>
          <a:stretch/>
        </p:blipFill>
        <p:spPr>
          <a:xfrm>
            <a:off x="5952525" y="1200241"/>
            <a:ext cx="3190875" cy="16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Trace objects with JOL</a:t>
            </a:r>
          </a:p>
        </p:txBody>
      </p:sp>
      <p:sp>
        <p:nvSpPr>
          <p:cNvPr id="359" name="Shape 359"/>
          <p:cNvSpPr/>
          <p:nvPr/>
        </p:nvSpPr>
        <p:spPr>
          <a:xfrm>
            <a:off x="457200" y="1200250"/>
            <a:ext cx="69879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New object allocation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@see jol.samples.JOLSample_17_Allocation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Promotion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@see jol.samples.JOLSample_19_Promotion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7375" y="2650749"/>
            <a:ext cx="1337599" cy="20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Sizing generations</a:t>
            </a:r>
          </a:p>
        </p:txBody>
      </p:sp>
      <p:sp>
        <p:nvSpPr>
          <p:cNvPr id="367" name="Shape 367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68" name="Shape 368"/>
          <p:cNvPicPr preferRelativeResize="0"/>
          <p:nvPr/>
        </p:nvPicPr>
        <p:blipFill rotWithShape="1">
          <a:blip r:embed="rId3">
            <a:alphaModFix/>
          </a:blip>
          <a:srcRect b="26195" l="2163" r="32472" t="9188"/>
          <a:stretch/>
        </p:blipFill>
        <p:spPr>
          <a:xfrm>
            <a:off x="352300" y="1248000"/>
            <a:ext cx="6951948" cy="38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/>
          <p:nvPr/>
        </p:nvSpPr>
        <p:spPr>
          <a:xfrm>
            <a:off x="457200" y="971650"/>
            <a:ext cx="69879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control sizes of generations and heap by JVM parameters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Concurrent Mark Sweep (CMS)</a:t>
            </a:r>
          </a:p>
        </p:txBody>
      </p:sp>
      <p:sp>
        <p:nvSpPr>
          <p:cNvPr id="375" name="Shape 375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950" y="1008525"/>
            <a:ext cx="7120275" cy="39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Reminder</a:t>
            </a:r>
          </a:p>
        </p:txBody>
      </p:sp>
      <p:sp>
        <p:nvSpPr>
          <p:cNvPr id="124" name="Shape 124"/>
          <p:cNvSpPr/>
          <p:nvPr/>
        </p:nvSpPr>
        <p:spPr>
          <a:xfrm>
            <a:off x="6553080" y="47671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25" name="Shape 125"/>
          <p:cNvSpPr/>
          <p:nvPr/>
        </p:nvSpPr>
        <p:spPr>
          <a:xfrm>
            <a:off x="457200" y="1200240"/>
            <a:ext cx="82290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9" lvl="0" marL="359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Обновите репозиторий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CMS GC to Survival</a:t>
            </a:r>
          </a:p>
        </p:txBody>
      </p:sp>
      <p:sp>
        <p:nvSpPr>
          <p:cNvPr id="382" name="Shape 382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" y="1665125"/>
            <a:ext cx="7893150" cy="30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CMS Copy Survival</a:t>
            </a:r>
          </a:p>
        </p:txBody>
      </p:sp>
      <p:sp>
        <p:nvSpPr>
          <p:cNvPr id="389" name="Shape 389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286" y="1699587"/>
            <a:ext cx="7863612" cy="3058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CMS Copy to Tenured and Compact</a:t>
            </a:r>
          </a:p>
        </p:txBody>
      </p:sp>
      <p:sp>
        <p:nvSpPr>
          <p:cNvPr id="396" name="Shape 396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599" y="1655775"/>
            <a:ext cx="7817249" cy="30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CMS Tenured GC</a:t>
            </a:r>
          </a:p>
        </p:txBody>
      </p:sp>
      <p:sp>
        <p:nvSpPr>
          <p:cNvPr id="403" name="Shape 403"/>
          <p:cNvSpPr/>
          <p:nvPr/>
        </p:nvSpPr>
        <p:spPr>
          <a:xfrm>
            <a:off x="457200" y="1200250"/>
            <a:ext cx="82914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15000"/>
              </a:lnSpc>
              <a:spcBef>
                <a:spcPts val="200"/>
              </a:spcBef>
              <a:spcAft>
                <a:spcPts val="1300"/>
              </a:spcAft>
              <a:buSzPct val="61111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TODO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7750"/>
            <a:ext cx="9144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GC choosing guidelines</a:t>
            </a:r>
          </a:p>
        </p:txBody>
      </p:sp>
      <p:sp>
        <p:nvSpPr>
          <p:cNvPr id="411" name="Shape 411"/>
          <p:cNvSpPr/>
          <p:nvPr/>
        </p:nvSpPr>
        <p:spPr>
          <a:xfrm>
            <a:off x="457200" y="1200250"/>
            <a:ext cx="82914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-304800" lvl="0" marL="45720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Clr>
                <a:schemeClr val="dk1"/>
              </a:buClr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</a:rPr>
              <a:t>If the application has a small data set (up to approximately 100 MB), then select the serial collector with the option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-XX:+UseSerialGC</a:t>
            </a:r>
            <a:r>
              <a:rPr lang="en-US" sz="1200">
                <a:solidFill>
                  <a:schemeClr val="dk1"/>
                </a:solidFill>
              </a:rPr>
              <a:t>.</a:t>
            </a:r>
          </a:p>
          <a:p>
            <a:pPr indent="-304800" lvl="0" marL="45720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</a:rPr>
              <a:t>If the application will be run on a single processor and there are no pause time requirements, then let the VM select the collector, or select the serial collector with the option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-XX:+UseSerialGC</a:t>
            </a:r>
            <a:r>
              <a:rPr lang="en-US" sz="1200">
                <a:solidFill>
                  <a:schemeClr val="dk1"/>
                </a:solidFill>
              </a:rPr>
              <a:t>.</a:t>
            </a:r>
          </a:p>
          <a:p>
            <a:pPr indent="-304800" lvl="0" marL="45720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</a:rPr>
              <a:t>If (a) peak application performance is the first priority and (b) there are no pause time requirements or pauses of 1 second or longer are acceptable, then let the VM select the collector, or select the parallel collector with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-XX:+UseParallelGC</a:t>
            </a:r>
            <a:r>
              <a:rPr lang="en-US" sz="1200">
                <a:solidFill>
                  <a:schemeClr val="dk1"/>
                </a:solidFill>
              </a:rPr>
              <a:t>.</a:t>
            </a:r>
          </a:p>
          <a:p>
            <a:pPr indent="-304800" lvl="0" marL="45720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SzPct val="100000"/>
              <a:buChar char="●"/>
            </a:pPr>
            <a:r>
              <a:rPr lang="en-US" sz="1200">
                <a:solidFill>
                  <a:schemeClr val="dk1"/>
                </a:solidFill>
              </a:rPr>
              <a:t>If response time is more important than overall throughput and garbage collection pauses must be kept shorter than approximately 1 second, then select the concurrent collector with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-XX:+UseConcMarkSweepGC </a:t>
            </a:r>
            <a:r>
              <a:rPr lang="en-US" sz="1200">
                <a:solidFill>
                  <a:schemeClr val="dk1"/>
                </a:solidFill>
              </a:rPr>
              <a:t>or </a:t>
            </a:r>
            <a:r>
              <a:rPr lang="en-US" sz="12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-XX:+UseG1GC</a:t>
            </a:r>
          </a:p>
          <a:p>
            <a:pPr lvl="0" rtl="0">
              <a:lnSpc>
                <a:spcPct val="115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Shape 412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Heap sizing guidelines</a:t>
            </a:r>
          </a:p>
        </p:txBody>
      </p:sp>
      <p:sp>
        <p:nvSpPr>
          <p:cNvPr id="418" name="Shape 418"/>
          <p:cNvSpPr/>
          <p:nvPr/>
        </p:nvSpPr>
        <p:spPr>
          <a:xfrm>
            <a:off x="457200" y="1200250"/>
            <a:ext cx="82914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following are general guidelines for server applications:</a:t>
            </a:r>
          </a:p>
          <a:p>
            <a:pPr indent="-317500" lvl="0" marL="71120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Clr>
                <a:schemeClr val="dk1"/>
              </a:buClr>
              <a:buSzPct val="77777"/>
              <a:buFont typeface="Calibri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decide the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maximum heap size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you can afford to give the virtual machine. Then plot your performance metric against young generation sizes to find the best setting.</a:t>
            </a: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that the maximum heap size should always be smaller than the amount of memory installed on the machine to avoid excessive page faults and thrashing.</a:t>
            </a:r>
          </a:p>
          <a:p>
            <a:pPr indent="-342900" lvl="0" marL="71120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Clr>
                <a:schemeClr val="dk1"/>
              </a:buClr>
              <a:buSzPct val="100000"/>
              <a:buFont typeface="Calibri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 total heap size is fixed, then increasing the young generation size requires reducing the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tenured generation size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Keep the tenured generation large enough to hold all the live data used by the application at any given time, plus some amount of slack space (10 to 20% or more).</a:t>
            </a:r>
          </a:p>
          <a:p>
            <a:pPr indent="-342900" lvl="0" marL="71120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Clr>
                <a:schemeClr val="dk1"/>
              </a:buClr>
              <a:buSzPct val="100000"/>
              <a:buFont typeface="Calibri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Subject to the previously stated constraint on the tenured generation:</a:t>
            </a:r>
          </a:p>
          <a:p>
            <a:pPr indent="-317500" lvl="1" marL="91440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Clr>
                <a:schemeClr val="dk1"/>
              </a:buClr>
              <a:buFont typeface="Calibri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Grant plenty of memory to the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young generation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indent="-317500" lvl="1" marL="91440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Clr>
                <a:schemeClr val="dk1"/>
              </a:buClr>
              <a:buFont typeface="Calibri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 the young generation size as you increase the number of processors, because allocation can be parallelized.</a:t>
            </a:r>
          </a:p>
          <a:p>
            <a:pPr lvl="0" rtl="0">
              <a:lnSpc>
                <a:spcPct val="115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Shape 419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GC Tuning</a:t>
            </a:r>
          </a:p>
        </p:txBody>
      </p:sp>
      <p:sp>
        <p:nvSpPr>
          <p:cNvPr id="425" name="Shape 425"/>
          <p:cNvSpPr/>
          <p:nvPr/>
        </p:nvSpPr>
        <p:spPr>
          <a:xfrm>
            <a:off x="457200" y="1200250"/>
            <a:ext cx="82914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First we must decide tuning goal, which is specific for application. Common tuning goals are:</a:t>
            </a:r>
          </a:p>
          <a:p>
            <a:pPr indent="-228600" lvl="0" marL="45720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Clr>
                <a:schemeClr val="dk1"/>
              </a:buClr>
              <a:buFont typeface="Calibri"/>
              <a:buChar char="●"/>
            </a:pP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Throughput</a:t>
            </a: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percentage of total time not spent in garbage collection considered over long periods of time</a:t>
            </a:r>
          </a:p>
          <a:p>
            <a:pPr indent="-228600" lvl="0" marL="45720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Clr>
                <a:schemeClr val="dk1"/>
              </a:buClr>
              <a:buFont typeface="Calibri"/>
              <a:buChar char="●"/>
            </a:pP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Maximum Pause Time</a:t>
            </a: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the times when an application appears unresponsive because garbage collection is occurring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https://docs.oracle.com/javase/8/docs/technotes/guides/vm/gctuning/toc.html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Shape 426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GC Logging</a:t>
            </a:r>
          </a:p>
        </p:txBody>
      </p:sp>
      <p:sp>
        <p:nvSpPr>
          <p:cNvPr id="432" name="Shape 432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rPr i="1" lang="en-US" sz="1800">
                <a:solidFill>
                  <a:schemeClr val="dk1"/>
                </a:solidFill>
                <a:highlight>
                  <a:srgbClr val="FFFFFF"/>
                </a:highlight>
                <a:latin typeface="PT Mono"/>
                <a:ea typeface="PT Mono"/>
                <a:cs typeface="PT Mono"/>
                <a:sym typeface="PT Mono"/>
              </a:rPr>
              <a:t>-Xloggc:filename</a:t>
            </a: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causes information about the heap and garbage collection to be writed at each collection to file</a:t>
            </a:r>
          </a:p>
          <a:p>
            <a:pPr lvl="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[GC 325407K-&gt;83000K(776768K), 0.2300771 secs]</a:t>
            </a:r>
            <a:b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[Full GC 267628K-&gt;83769K(776768K), 1.8479984 secs]</a:t>
            </a:r>
          </a:p>
          <a:p>
            <a:pPr lvl="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rPr lang="en-US" sz="1800">
                <a:solidFill>
                  <a:srgbClr val="444444"/>
                </a:solidFill>
                <a:latin typeface="PT Mono"/>
                <a:ea typeface="PT Mono"/>
                <a:cs typeface="PT Mono"/>
                <a:sym typeface="PT Mono"/>
              </a:rPr>
              <a:t>-XX:+PrintGCDetails</a:t>
            </a:r>
            <a:b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the serial garbage collector is shown here</a:t>
            </a:r>
          </a:p>
          <a:p>
            <a:pPr lvl="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[GC [DefNew: 64575K-&gt;959K(64576K), 0.0457646 secs] 196016K-&gt;133633K(261184K), 0.0459067 secs]</a:t>
            </a:r>
          </a:p>
          <a:p>
            <a:pPr lvl="0" rtl="0">
              <a:lnSpc>
                <a:spcPct val="100000"/>
              </a:lnSpc>
              <a:spcBef>
                <a:spcPts val="200"/>
              </a:spcBef>
              <a:spcAft>
                <a:spcPts val="13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444444"/>
                </a:solidFill>
                <a:latin typeface="PT Mono"/>
                <a:ea typeface="PT Mono"/>
                <a:cs typeface="PT Mono"/>
                <a:sym typeface="PT Mono"/>
              </a:rPr>
              <a:t>-XX:+PrintGCTimeStamps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adds a time stamp at the start of each collection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SzPct val="110000"/>
              <a:buNone/>
            </a:pPr>
            <a:r>
              <a:rPr lang="en-US" sz="10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rPr>
              <a:t>111.042: [GC 111.042: [DefNew: 8128K-&gt;8128K(8128K), 0.0000505 secs]111.042: [Tenured: 18154K-&gt;2311K(24576K), 0.1290354 secs] 26282K-&gt;2311K(32704K), 0.1293306 secs]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Shape 433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Essential JVM parameters</a:t>
            </a:r>
          </a:p>
        </p:txBody>
      </p:sp>
      <p:sp>
        <p:nvSpPr>
          <p:cNvPr id="439" name="Shape 439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following options are essential. Whenever you crash with Out Of Memory Error, you have a Heap Dump: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PT Mono"/>
                <a:ea typeface="PT Mono"/>
                <a:cs typeface="PT Mono"/>
                <a:sym typeface="PT Mono"/>
              </a:rPr>
              <a:t>-XX:+HeapDumpOnOutOfMemoryError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PT Mono"/>
                <a:ea typeface="PT Mono"/>
                <a:cs typeface="PT Mono"/>
                <a:sym typeface="PT Mono"/>
              </a:rPr>
              <a:t>-XX:HeapDumpPath=&lt;path to dump&gt;`date`.hprof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PT Mono"/>
                <a:ea typeface="PT Mono"/>
                <a:cs typeface="PT Mono"/>
                <a:sym typeface="PT Mono"/>
              </a:rPr>
              <a:t>-server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444444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190675" y="3138337"/>
            <a:ext cx="1489299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How to get heap dump</a:t>
            </a:r>
          </a:p>
        </p:txBody>
      </p:sp>
      <p:sp>
        <p:nvSpPr>
          <p:cNvPr id="447" name="Shape 447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303336"/>
                </a:solidFill>
                <a:latin typeface="PT Mono"/>
                <a:ea typeface="PT Mono"/>
                <a:cs typeface="PT Mono"/>
                <a:sym typeface="PT Mono"/>
              </a:rPr>
              <a:t>jmap -dump:format=b,file=dump.bin &lt;pid&gt;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457200" y="205919"/>
            <a:ext cx="8228879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</a:p>
        </p:txBody>
      </p:sp>
      <p:sp>
        <p:nvSpPr>
          <p:cNvPr id="132" name="Shape 132"/>
          <p:cNvSpPr/>
          <p:nvPr/>
        </p:nvSpPr>
        <p:spPr>
          <a:xfrm>
            <a:off x="6553080" y="4767119"/>
            <a:ext cx="2133000" cy="27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33" name="Shape 133"/>
          <p:cNvSpPr/>
          <p:nvPr/>
        </p:nvSpPr>
        <p:spPr>
          <a:xfrm flipH="1">
            <a:off x="456360" y="3997800"/>
            <a:ext cx="8229000" cy="914100"/>
          </a:xfrm>
          <a:prstGeom prst="rect">
            <a:avLst/>
          </a:prstGeom>
          <a:solidFill>
            <a:srgbClr val="DAE5F1">
              <a:alpha val="60780"/>
            </a:srgbClr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457200" lvl="0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Interview questions</a:t>
            </a:r>
          </a:p>
        </p:txBody>
      </p:sp>
      <p:sp>
        <p:nvSpPr>
          <p:cNvPr id="134" name="Shape 134"/>
          <p:cNvSpPr/>
          <p:nvPr/>
        </p:nvSpPr>
        <p:spPr>
          <a:xfrm flipH="1">
            <a:off x="456360" y="3051000"/>
            <a:ext cx="8229000" cy="914100"/>
          </a:xfrm>
          <a:prstGeom prst="rect">
            <a:avLst/>
          </a:prstGeom>
          <a:solidFill>
            <a:srgbClr val="DAE5F1">
              <a:alpha val="60780"/>
            </a:srgbClr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</a:p>
        </p:txBody>
      </p:sp>
      <p:sp>
        <p:nvSpPr>
          <p:cNvPr id="135" name="Shape 135"/>
          <p:cNvSpPr/>
          <p:nvPr/>
        </p:nvSpPr>
        <p:spPr>
          <a:xfrm flipH="1">
            <a:off x="456360" y="2099159"/>
            <a:ext cx="8229000" cy="914100"/>
          </a:xfrm>
          <a:prstGeom prst="rect">
            <a:avLst/>
          </a:prstGeom>
          <a:solidFill>
            <a:srgbClr val="EAF0F7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Garbage Collectors</a:t>
            </a:r>
          </a:p>
        </p:txBody>
      </p:sp>
      <p:sp>
        <p:nvSpPr>
          <p:cNvPr id="136" name="Shape 136"/>
          <p:cNvSpPr/>
          <p:nvPr/>
        </p:nvSpPr>
        <p:spPr>
          <a:xfrm>
            <a:off x="165240" y="3043080"/>
            <a:ext cx="589800" cy="918299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159119" y="210528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65240" y="398520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/>
        </p:nvSpPr>
        <p:spPr>
          <a:xfrm flipH="1">
            <a:off x="456360" y="1144909"/>
            <a:ext cx="8229000" cy="914100"/>
          </a:xfrm>
          <a:prstGeom prst="rect">
            <a:avLst/>
          </a:prstGeom>
          <a:solidFill>
            <a:srgbClr val="EAF0F7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Heap, Object layout</a:t>
            </a:r>
          </a:p>
        </p:txBody>
      </p:sp>
      <p:sp>
        <p:nvSpPr>
          <p:cNvPr id="140" name="Shape 140"/>
          <p:cNvSpPr/>
          <p:nvPr/>
        </p:nvSpPr>
        <p:spPr>
          <a:xfrm>
            <a:off x="159119" y="115103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How to analyse heap dump</a:t>
            </a:r>
          </a:p>
        </p:txBody>
      </p:sp>
      <p:sp>
        <p:nvSpPr>
          <p:cNvPr id="454" name="Shape 454"/>
          <p:cNvSpPr/>
          <p:nvPr/>
        </p:nvSpPr>
        <p:spPr>
          <a:xfrm>
            <a:off x="457200" y="9716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jhat (included in JDK)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usage. Run: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PT Mono"/>
                <a:ea typeface="PT Mono"/>
                <a:cs typeface="PT Mono"/>
                <a:sym typeface="PT Mono"/>
              </a:rPr>
              <a:t>jhat dump.bin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then go to localhost:7000 in browser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enjoy! </a:t>
            </a:r>
            <a:r>
              <a:rPr b="1" lang="en-US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(not really)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MAT (Eclipse Memory Analyzer Tool)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better visual tool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http://www.eclipse.org/mat/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downloads: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http://www.eclipse.org/mat/downloads.php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retained size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number of bytes, that will be freed if you remove object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A61C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Rule of thumb: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Look at objects with maximum</a:t>
            </a:r>
            <a:r>
              <a:rPr b="1" lang="en-US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retained size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If you remove object with big retained size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you will free a lot of memory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444444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56" name="Shape 4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098349" y="1200237"/>
            <a:ext cx="1587850" cy="140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Profiling</a:t>
            </a:r>
          </a:p>
        </p:txBody>
      </p:sp>
      <p:sp>
        <p:nvSpPr>
          <p:cNvPr id="462" name="Shape 462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JMC</a:t>
            </a:r>
            <a:r>
              <a:rPr b="1" lang="en-US" sz="18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(Java Mission Control) - included in JDK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http://www.oracle.com/technetwork/java/javaseproducts/mission-control/java-mission-control-1998576.html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opt to connect at runtime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or collect profile configured by JVM parameters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To enable profiling: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424242"/>
                </a:solidFill>
                <a:latin typeface="PT Mono"/>
                <a:ea typeface="PT Mono"/>
                <a:cs typeface="PT Mono"/>
                <a:sym typeface="PT Mono"/>
              </a:rPr>
              <a:t>-XX:+UnlockCommercialFeatures -XX:+FlightRecorder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To run automatic profile: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424242"/>
                </a:solidFill>
                <a:latin typeface="PT Mono"/>
                <a:ea typeface="PT Mono"/>
                <a:cs typeface="PT Mono"/>
                <a:sym typeface="PT Mono"/>
              </a:rPr>
              <a:t>-XX:StartFlightRecording=delay=20s,duration=60s,name=MyRecording,filename=myrecording.jfr,settings=profile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https://docs.oracle.com/javase/8/docs/technotes/guides/troubleshoot/tooldescr004.html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424242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One must not trust JMC. It lies in details!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But overall picture is quite accurate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444444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64" name="Shape 4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548750" y="3628625"/>
            <a:ext cx="1199849" cy="106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</a:p>
        </p:txBody>
      </p:sp>
      <p:sp>
        <p:nvSpPr>
          <p:cNvPr id="470" name="Shape 470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solidFill>
                  <a:srgbClr val="303336"/>
                </a:solidFill>
                <a:latin typeface="PT Mono"/>
                <a:ea typeface="PT Mono"/>
                <a:cs typeface="PT Mono"/>
                <a:sym typeface="PT Mono"/>
              </a:rPr>
              <a:t>@see heap_analysis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77" name="Shape 4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514324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 txBox="1"/>
          <p:nvPr/>
        </p:nvSpPr>
        <p:spPr>
          <a:xfrm>
            <a:off x="2835050" y="193625"/>
            <a:ext cx="67641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4800">
                <a:solidFill>
                  <a:srgbClr val="FFFFFF"/>
                </a:solidFill>
              </a:rPr>
              <a:t>ПЕРЕРЫВ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</a:p>
        </p:txBody>
      </p:sp>
      <p:sp>
        <p:nvSpPr>
          <p:cNvPr id="485" name="Shape 485"/>
          <p:cNvSpPr/>
          <p:nvPr/>
        </p:nvSpPr>
        <p:spPr>
          <a:xfrm>
            <a:off x="6553080" y="47671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86" name="Shape 486"/>
          <p:cNvSpPr/>
          <p:nvPr/>
        </p:nvSpPr>
        <p:spPr>
          <a:xfrm flipH="1">
            <a:off x="456360" y="3997800"/>
            <a:ext cx="8229000" cy="914100"/>
          </a:xfrm>
          <a:prstGeom prst="rect">
            <a:avLst/>
          </a:prstGeom>
          <a:solidFill>
            <a:srgbClr val="DAE5F1">
              <a:alpha val="60780"/>
            </a:srgbClr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457200" lvl="0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Interview questions</a:t>
            </a:r>
          </a:p>
        </p:txBody>
      </p:sp>
      <p:sp>
        <p:nvSpPr>
          <p:cNvPr id="487" name="Shape 487"/>
          <p:cNvSpPr/>
          <p:nvPr/>
        </p:nvSpPr>
        <p:spPr>
          <a:xfrm flipH="1">
            <a:off x="456360" y="3051000"/>
            <a:ext cx="8229000" cy="9141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</a:p>
        </p:txBody>
      </p:sp>
      <p:sp>
        <p:nvSpPr>
          <p:cNvPr id="488" name="Shape 488"/>
          <p:cNvSpPr/>
          <p:nvPr/>
        </p:nvSpPr>
        <p:spPr>
          <a:xfrm flipH="1">
            <a:off x="456360" y="2099159"/>
            <a:ext cx="8229000" cy="914100"/>
          </a:xfrm>
          <a:prstGeom prst="rect">
            <a:avLst/>
          </a:prstGeom>
          <a:solidFill>
            <a:srgbClr val="EAF0F7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Garbage Collectors</a:t>
            </a:r>
          </a:p>
        </p:txBody>
      </p:sp>
      <p:sp>
        <p:nvSpPr>
          <p:cNvPr id="489" name="Shape 489"/>
          <p:cNvSpPr/>
          <p:nvPr/>
        </p:nvSpPr>
        <p:spPr>
          <a:xfrm>
            <a:off x="165240" y="3043080"/>
            <a:ext cx="589800" cy="918299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159119" y="210528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165240" y="398520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/>
        </p:nvSpPr>
        <p:spPr>
          <a:xfrm flipH="1">
            <a:off x="456360" y="1144909"/>
            <a:ext cx="8229000" cy="914100"/>
          </a:xfrm>
          <a:prstGeom prst="rect">
            <a:avLst/>
          </a:prstGeom>
          <a:solidFill>
            <a:srgbClr val="EAF0F7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Heap, </a:t>
            </a: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Object layout</a:t>
            </a:r>
          </a:p>
        </p:txBody>
      </p:sp>
      <p:sp>
        <p:nvSpPr>
          <p:cNvPr id="493" name="Shape 493"/>
          <p:cNvSpPr/>
          <p:nvPr/>
        </p:nvSpPr>
        <p:spPr>
          <a:xfrm>
            <a:off x="159119" y="115103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Where is my performance?</a:t>
            </a:r>
          </a:p>
        </p:txBody>
      </p:sp>
      <p:sp>
        <p:nvSpPr>
          <p:cNvPr id="499" name="Shape 499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Treat performance when it is hurts. </a:t>
            </a: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Do not optimize prematurely!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Where performance problems mostly come from: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Font typeface="Calibri"/>
              <a:buAutoNum type="arabicPeriod"/>
            </a:pP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Inefficient algorithms and data structures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Font typeface="Calibri"/>
              <a:buAutoNum type="arabicPeriod"/>
            </a:pP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Slow IO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Font typeface="Calibri"/>
              <a:buAutoNum type="arabicPeriod"/>
            </a:pP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GC Problems (memory leaks, too much allocations)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Font typeface="Calibri"/>
              <a:buAutoNum type="arabicPeriod"/>
            </a:pP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everything else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But what if we care about everything else?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How to measure performance?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Whis is tricky thing!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How to measure performance?</a:t>
            </a:r>
          </a:p>
        </p:txBody>
      </p:sp>
      <p:sp>
        <p:nvSpPr>
          <p:cNvPr id="506" name="Shape 506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-69850" lvl="0" marL="0" rtl="0">
              <a:lnSpc>
                <a:spcPct val="100000"/>
              </a:lnSpc>
              <a:spcBef>
                <a:spcPts val="0"/>
              </a:spcBef>
              <a:buSzPct val="61111"/>
              <a:buNone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Right performance analysis is hard and requires abstraction from numerous factors, that affect performance measurement.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SzPct val="61111"/>
              <a:buNone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Use the right tool, that bypasses all the tricky corners: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SzPct val="61111"/>
              <a:buNone/>
            </a:pPr>
            <a:r>
              <a:rPr b="1"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jmh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 harness for building, running, and analysing nano/micro/milli/macro benchmarks written in Java and other languages targeting the JVM.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http://openjdk.java.net/projects/code-tools/jmh/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latin typeface="PT Mono"/>
                <a:ea typeface="PT Mono"/>
                <a:cs typeface="PT Mono"/>
                <a:sym typeface="PT Mono"/>
              </a:rPr>
              <a:t>@see jmh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508" name="Shape 5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726349" y="3285087"/>
            <a:ext cx="1587850" cy="140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</a:p>
        </p:txBody>
      </p:sp>
      <p:sp>
        <p:nvSpPr>
          <p:cNvPr id="515" name="Shape 515"/>
          <p:cNvSpPr/>
          <p:nvPr/>
        </p:nvSpPr>
        <p:spPr>
          <a:xfrm>
            <a:off x="6553080" y="47671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16" name="Shape 516"/>
          <p:cNvSpPr/>
          <p:nvPr/>
        </p:nvSpPr>
        <p:spPr>
          <a:xfrm flipH="1">
            <a:off x="456360" y="3997800"/>
            <a:ext cx="8229000" cy="9141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457200" lvl="0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Interview questions</a:t>
            </a:r>
          </a:p>
        </p:txBody>
      </p:sp>
      <p:sp>
        <p:nvSpPr>
          <p:cNvPr id="517" name="Shape 517"/>
          <p:cNvSpPr/>
          <p:nvPr/>
        </p:nvSpPr>
        <p:spPr>
          <a:xfrm flipH="1">
            <a:off x="456360" y="3051000"/>
            <a:ext cx="8229000" cy="914100"/>
          </a:xfrm>
          <a:prstGeom prst="rect">
            <a:avLst/>
          </a:prstGeom>
          <a:solidFill>
            <a:srgbClr val="EAF0F7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</a:p>
        </p:txBody>
      </p:sp>
      <p:sp>
        <p:nvSpPr>
          <p:cNvPr id="518" name="Shape 518"/>
          <p:cNvSpPr/>
          <p:nvPr/>
        </p:nvSpPr>
        <p:spPr>
          <a:xfrm flipH="1">
            <a:off x="456360" y="2099159"/>
            <a:ext cx="8229000" cy="914100"/>
          </a:xfrm>
          <a:prstGeom prst="rect">
            <a:avLst/>
          </a:prstGeom>
          <a:solidFill>
            <a:srgbClr val="EAF0F7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Garbage Collectors</a:t>
            </a:r>
          </a:p>
        </p:txBody>
      </p:sp>
      <p:sp>
        <p:nvSpPr>
          <p:cNvPr id="519" name="Shape 519"/>
          <p:cNvSpPr/>
          <p:nvPr/>
        </p:nvSpPr>
        <p:spPr>
          <a:xfrm>
            <a:off x="165240" y="3043080"/>
            <a:ext cx="589800" cy="918299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159119" y="210528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1" name="Shape 521"/>
          <p:cNvSpPr/>
          <p:nvPr/>
        </p:nvSpPr>
        <p:spPr>
          <a:xfrm>
            <a:off x="165240" y="398520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2" name="Shape 522"/>
          <p:cNvSpPr/>
          <p:nvPr/>
        </p:nvSpPr>
        <p:spPr>
          <a:xfrm flipH="1">
            <a:off x="456360" y="1144909"/>
            <a:ext cx="8229000" cy="914100"/>
          </a:xfrm>
          <a:prstGeom prst="rect">
            <a:avLst/>
          </a:prstGeom>
          <a:solidFill>
            <a:srgbClr val="EAF0F7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Heap, </a:t>
            </a: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Object layout</a:t>
            </a:r>
          </a:p>
        </p:txBody>
      </p:sp>
      <p:sp>
        <p:nvSpPr>
          <p:cNvPr id="523" name="Shape 523"/>
          <p:cNvSpPr/>
          <p:nvPr/>
        </p:nvSpPr>
        <p:spPr>
          <a:xfrm>
            <a:off x="159119" y="115103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Общие вопросы</a:t>
            </a:r>
          </a:p>
        </p:txBody>
      </p:sp>
      <p:sp>
        <p:nvSpPr>
          <p:cNvPr id="529" name="Shape 529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какие есть в java базовые типы и каков их размер?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 в java передаются значения в функцию?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чем отличаются interface, class и abstract class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 создать объект в java?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какие существуют модификаторы доступа у полей/методов/конструкторов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что означает ключевое слово static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какие есть методы у класса Object?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Для чего каждый из них нужен?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в чем разница сравнения по == и equals()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Контракт eqals()/hashcode()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public static void main(String ... args) - почему именно такая сигнатура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Shape 530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Коллекции</a:t>
            </a:r>
          </a:p>
        </p:txBody>
      </p:sp>
      <p:sp>
        <p:nvSpPr>
          <p:cNvPr id="536" name="Shape 536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Нарисуйте иерархию классов коллекций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ArrayList - устройство и асимптотика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LinkedList - устройство и асимптотика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HashMap - устройство и асимптотика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какие требования предъявляются к объектам, помещаемым в hashmap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какие требования предъявляются к объектам, помещаемым в treemap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Какой размер ArrayList из 10 элементов?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</a:p>
        </p:txBody>
      </p:sp>
      <p:sp>
        <p:nvSpPr>
          <p:cNvPr id="147" name="Shape 147"/>
          <p:cNvSpPr/>
          <p:nvPr/>
        </p:nvSpPr>
        <p:spPr>
          <a:xfrm>
            <a:off x="6553080" y="47671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48" name="Shape 148"/>
          <p:cNvSpPr/>
          <p:nvPr/>
        </p:nvSpPr>
        <p:spPr>
          <a:xfrm flipH="1">
            <a:off x="456360" y="3997800"/>
            <a:ext cx="8229000" cy="914100"/>
          </a:xfrm>
          <a:prstGeom prst="rect">
            <a:avLst/>
          </a:prstGeom>
          <a:solidFill>
            <a:srgbClr val="DAE5F1">
              <a:alpha val="60780"/>
            </a:srgbClr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457200" lvl="0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Interview questions</a:t>
            </a:r>
          </a:p>
        </p:txBody>
      </p:sp>
      <p:sp>
        <p:nvSpPr>
          <p:cNvPr id="149" name="Shape 149"/>
          <p:cNvSpPr/>
          <p:nvPr/>
        </p:nvSpPr>
        <p:spPr>
          <a:xfrm flipH="1">
            <a:off x="456360" y="3051000"/>
            <a:ext cx="8229000" cy="914100"/>
          </a:xfrm>
          <a:prstGeom prst="rect">
            <a:avLst/>
          </a:prstGeom>
          <a:solidFill>
            <a:srgbClr val="DAE5F1">
              <a:alpha val="60780"/>
            </a:srgbClr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</a:p>
        </p:txBody>
      </p:sp>
      <p:sp>
        <p:nvSpPr>
          <p:cNvPr id="150" name="Shape 150"/>
          <p:cNvSpPr/>
          <p:nvPr/>
        </p:nvSpPr>
        <p:spPr>
          <a:xfrm flipH="1">
            <a:off x="456360" y="2099159"/>
            <a:ext cx="8229000" cy="914100"/>
          </a:xfrm>
          <a:prstGeom prst="rect">
            <a:avLst/>
          </a:prstGeom>
          <a:solidFill>
            <a:srgbClr val="EAF0F7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Garbage Collectors</a:t>
            </a:r>
          </a:p>
        </p:txBody>
      </p:sp>
      <p:sp>
        <p:nvSpPr>
          <p:cNvPr id="151" name="Shape 151"/>
          <p:cNvSpPr/>
          <p:nvPr/>
        </p:nvSpPr>
        <p:spPr>
          <a:xfrm>
            <a:off x="165240" y="3043080"/>
            <a:ext cx="589800" cy="918299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159119" y="210528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165240" y="398520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/>
        </p:nvSpPr>
        <p:spPr>
          <a:xfrm flipH="1">
            <a:off x="456360" y="1144909"/>
            <a:ext cx="8229000" cy="9141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Heap, Object layout</a:t>
            </a:r>
          </a:p>
        </p:txBody>
      </p:sp>
      <p:sp>
        <p:nvSpPr>
          <p:cNvPr id="155" name="Shape 155"/>
          <p:cNvSpPr/>
          <p:nvPr/>
        </p:nvSpPr>
        <p:spPr>
          <a:xfrm>
            <a:off x="159119" y="1151030"/>
            <a:ext cx="589800" cy="918300"/>
          </a:xfrm>
          <a:prstGeom prst="homePlate">
            <a:avLst>
              <a:gd fmla="val 42003" name="adj"/>
            </a:avLst>
          </a:prstGeom>
          <a:solidFill>
            <a:srgbClr val="55429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Исключения</a:t>
            </a:r>
          </a:p>
        </p:txBody>
      </p:sp>
      <p:sp>
        <p:nvSpPr>
          <p:cNvPr id="543" name="Shape 543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Нарисуйте иерархию исключений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checked и unchecked exceptions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что будет с исключением, выкинутым из блока finally?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что такое try-with-resources?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что будет с исключением, выкинутым при закрытии ресурса?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Shape 544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Многопоточность</a:t>
            </a:r>
          </a:p>
        </p:txBody>
      </p:sp>
      <p:sp>
        <p:nvSpPr>
          <p:cNvPr id="550" name="Shape 550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 создать поток в java?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 остановить поток в java?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ключевое слово final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ключевое слово volatile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ключевое слово synchronized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 понять, что случился deadlock?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Shape 551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Остальное</a:t>
            </a:r>
          </a:p>
        </p:txBody>
      </p:sp>
      <p:sp>
        <p:nvSpPr>
          <p:cNvPr id="557" name="Shape 557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Строки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Font typeface="Calibri"/>
              <a:buAutoNum type="alphaLcPeriod"/>
            </a:pP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 сравнивать строки?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Font typeface="Calibri"/>
              <a:buAutoNum type="alphaLcPeriod"/>
            </a:pP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расскажите про интернирование строк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Сериализация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Font typeface="Calibri"/>
              <a:buAutoNum type="alphaLcPeriod"/>
            </a:pP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 сериализовать и десеарилизовать объект в java?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Font typeface="Calibri"/>
              <a:buAutoNum type="alphaLcPeriod"/>
            </a:pP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ключевое слово transient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GC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Font typeface="Calibri"/>
              <a:buAutoNum type="alphaLcPeriod"/>
            </a:pP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 увеличить размер кучи в java?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Font typeface="Calibri"/>
              <a:buAutoNum type="alphaLcPeriod"/>
            </a:pP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как работает GC в java?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Знаете ли Вы?</a:t>
            </a:r>
          </a:p>
        </p:txBody>
      </p:sp>
      <p:sp>
        <p:nvSpPr>
          <p:cNvPr id="564" name="Shape 564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знаете ли Вы sql?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знаете ли Вы hibernate?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ct val="100000"/>
              <a:buFont typeface="Calibri"/>
              <a:buAutoNum type="arabicPeriod"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знаете ли Вы Spring?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</a:p>
        </p:txBody>
      </p:sp>
      <p:sp>
        <p:nvSpPr>
          <p:cNvPr id="571" name="Shape 571"/>
          <p:cNvSpPr/>
          <p:nvPr/>
        </p:nvSpPr>
        <p:spPr>
          <a:xfrm>
            <a:off x="457200" y="1200250"/>
            <a:ext cx="82914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Conferences: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https://www.oracle.com/javaone/index.html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http://jpoint.ru/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http://jug.ru/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Community: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http://razbor-poletov.com/</a:t>
            </a: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https://gitter.im/razbor-poletov/razbor-poletov.github.com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Books: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https://www.amazon.com/Thinking-Java-4th-Bruce-Eckel/dp/0131872486</a:t>
            </a: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(basic)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https://www.amazon.com/Java-Concurrency-Practice-Brian-Goetz/dp/0321349601</a:t>
            </a:r>
            <a:r>
              <a:rPr lang="en-US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 (deep concurrency)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rgbClr val="444444"/>
                </a:solidFill>
                <a:latin typeface="Calibri"/>
                <a:ea typeface="Calibri"/>
                <a:cs typeface="Calibri"/>
                <a:sym typeface="Calibri"/>
              </a:rPr>
              <a:t>Other: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https://shipilev.net/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Shape 572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578" name="Shape 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23100"/>
            <a:ext cx="9144000" cy="6092191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Shape 579"/>
          <p:cNvSpPr txBox="1"/>
          <p:nvPr/>
        </p:nvSpPr>
        <p:spPr>
          <a:xfrm>
            <a:off x="3299825" y="0"/>
            <a:ext cx="31941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6000">
                <a:solidFill>
                  <a:srgbClr val="FFFFFF"/>
                </a:solidFill>
              </a:rPr>
              <a:t>КОНЕЦ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/>
        </p:nvSpPr>
        <p:spPr>
          <a:xfrm>
            <a:off x="506520" y="1607400"/>
            <a:ext cx="6230880" cy="1617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lang="en-US" sz="5800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Спасибо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5800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за внимание!</a:t>
            </a:r>
          </a:p>
        </p:txBody>
      </p:sp>
      <p:sp>
        <p:nvSpPr>
          <p:cNvPr id="585" name="Shape 585"/>
          <p:cNvSpPr/>
          <p:nvPr/>
        </p:nvSpPr>
        <p:spPr>
          <a:xfrm>
            <a:off x="506520" y="3724560"/>
            <a:ext cx="4352759" cy="1553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/>
              <a:t>Александр Помосов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/>
              <a:t>alpieex@gmail.com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HotSpot JVM</a:t>
            </a:r>
          </a:p>
        </p:txBody>
      </p:sp>
      <p:sp>
        <p:nvSpPr>
          <p:cNvPr id="161" name="Shape 161"/>
          <p:cNvSpPr/>
          <p:nvPr/>
        </p:nvSpPr>
        <p:spPr>
          <a:xfrm>
            <a:off x="457200" y="1200250"/>
            <a:ext cx="76566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 following material is mostly JVM-specific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look at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HotSpot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implementation, as it is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facto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standard for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servers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http://www.oracle.com/technetwork/articles/javase/index-jsp-136373.html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apart Dalvik, ART (Android JVM)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625" y="2786850"/>
            <a:ext cx="2644699" cy="16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Structure of java process</a:t>
            </a:r>
          </a:p>
        </p:txBody>
      </p:sp>
      <p:sp>
        <p:nvSpPr>
          <p:cNvPr id="169" name="Shape 169"/>
          <p:cNvSpPr/>
          <p:nvPr/>
        </p:nvSpPr>
        <p:spPr>
          <a:xfrm>
            <a:off x="457200" y="1200250"/>
            <a:ext cx="76566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Structure of java process is defined by Java Virtual Machine Specification (JVMS)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https://docs.oracle.com/javase/specs/jvms/se7/html/jvms-2.html#jvms-2.5.3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SzPct val="25000"/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Method area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is mostly constant-size</a:t>
            </a:r>
          </a:p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 most dynamic (and bigger) part is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Heap</a:t>
            </a:r>
          </a:p>
        </p:txBody>
      </p:sp>
      <p:sp>
        <p:nvSpPr>
          <p:cNvPr id="170" name="Shape 170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grpSp>
        <p:nvGrpSpPr>
          <p:cNvPr id="171" name="Shape 171"/>
          <p:cNvGrpSpPr/>
          <p:nvPr/>
        </p:nvGrpSpPr>
        <p:grpSpPr>
          <a:xfrm>
            <a:off x="457231" y="1845771"/>
            <a:ext cx="5995266" cy="2240379"/>
            <a:chOff x="1074000" y="2231875"/>
            <a:chExt cx="5151900" cy="1952400"/>
          </a:xfrm>
        </p:grpSpPr>
        <p:sp>
          <p:nvSpPr>
            <p:cNvPr id="172" name="Shape 172"/>
            <p:cNvSpPr/>
            <p:nvPr/>
          </p:nvSpPr>
          <p:spPr>
            <a:xfrm>
              <a:off x="1074000" y="2550775"/>
              <a:ext cx="3549300" cy="1633500"/>
            </a:xfrm>
            <a:prstGeom prst="rect">
              <a:avLst/>
            </a:prstGeom>
            <a:solidFill>
              <a:srgbClr val="3D85C6"/>
            </a:solidFill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US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All the objects, created in program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-US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are stored here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0" algn="ctr">
                <a:spcBef>
                  <a:spcPts val="0"/>
                </a:spcBef>
                <a:buNone/>
              </a:pPr>
              <a:r>
                <a:rPr lang="en-US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Heap structure d</a:t>
              </a:r>
              <a:r>
                <a:rPr lang="en-US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epends on chosen Garbage Collector </a:t>
              </a:r>
              <a:r>
                <a:rPr b="1" lang="en-US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(GC)</a:t>
              </a:r>
            </a:p>
          </p:txBody>
        </p:sp>
        <p:sp>
          <p:nvSpPr>
            <p:cNvPr id="173" name="Shape 173"/>
            <p:cNvSpPr/>
            <p:nvPr/>
          </p:nvSpPr>
          <p:spPr>
            <a:xfrm>
              <a:off x="1074000" y="2231925"/>
              <a:ext cx="3549300" cy="3189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Heap space</a:t>
              </a:r>
            </a:p>
          </p:txBody>
        </p:sp>
        <p:sp>
          <p:nvSpPr>
            <p:cNvPr id="174" name="Shape 174"/>
            <p:cNvSpPr/>
            <p:nvPr/>
          </p:nvSpPr>
          <p:spPr>
            <a:xfrm>
              <a:off x="4623300" y="2231875"/>
              <a:ext cx="1602600" cy="318900"/>
            </a:xfrm>
            <a:prstGeom prst="rect">
              <a:avLst/>
            </a:prstGeom>
            <a:solidFill>
              <a:srgbClr val="783F04"/>
            </a:solidFill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Method area</a:t>
              </a:r>
            </a:p>
          </p:txBody>
        </p:sp>
        <p:sp>
          <p:nvSpPr>
            <p:cNvPr id="175" name="Shape 175"/>
            <p:cNvSpPr/>
            <p:nvPr/>
          </p:nvSpPr>
          <p:spPr>
            <a:xfrm>
              <a:off x="4623300" y="2550775"/>
              <a:ext cx="1602600" cy="3189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US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Metaspace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4623300" y="2869675"/>
              <a:ext cx="1602600" cy="4362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US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Runtime Constant Pool</a:t>
              </a:r>
            </a:p>
          </p:txBody>
        </p:sp>
        <p:sp>
          <p:nvSpPr>
            <p:cNvPr id="177" name="Shape 177"/>
            <p:cNvSpPr/>
            <p:nvPr/>
          </p:nvSpPr>
          <p:spPr>
            <a:xfrm>
              <a:off x="4623300" y="3305875"/>
              <a:ext cx="1602600" cy="4362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US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Field and Method Data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4623300" y="3742075"/>
              <a:ext cx="1602600" cy="4362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rgbClr val="783F0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US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Code for Methods and Constructors</a:t>
              </a:r>
            </a:p>
          </p:txBody>
        </p:sp>
      </p:grpSp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975572" y="1615510"/>
            <a:ext cx="1710500" cy="2700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Object allocation</a:t>
            </a:r>
          </a:p>
        </p:txBody>
      </p:sp>
      <p:sp>
        <p:nvSpPr>
          <p:cNvPr id="185" name="Shape 185"/>
          <p:cNvSpPr/>
          <p:nvPr/>
        </p:nvSpPr>
        <p:spPr>
          <a:xfrm>
            <a:off x="457200" y="1200250"/>
            <a:ext cx="79251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… So objects are allocated on heap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Q: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Can objects (e.g. local for method) be allocated on stack?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A: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Not specified. But currently not. For curious: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http://dev.cheremin.info/2016/02/stack-allocation-vs-scalar-replacement.html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Q: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Is that this heap?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https://en.wikipedia.org/wiki/Heap_(data_structure)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A: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No! Heap has complex structure which is depends on chosen GC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So, how is Object represented in heap?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A: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...</a:t>
            </a: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3834700" y="1619375"/>
            <a:ext cx="5244000" cy="307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444700" y="1619400"/>
            <a:ext cx="3390000" cy="307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457200" y="205919"/>
            <a:ext cx="82290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>
                <a:solidFill>
                  <a:srgbClr val="403152"/>
                </a:solidFill>
                <a:latin typeface="Calibri"/>
                <a:ea typeface="Calibri"/>
                <a:cs typeface="Calibri"/>
                <a:sym typeface="Calibri"/>
              </a:rPr>
              <a:t>Object allocation - example</a:t>
            </a:r>
          </a:p>
        </p:txBody>
      </p:sp>
      <p:sp>
        <p:nvSpPr>
          <p:cNvPr id="194" name="Shape 194"/>
          <p:cNvSpPr/>
          <p:nvPr/>
        </p:nvSpPr>
        <p:spPr>
          <a:xfrm>
            <a:off x="457200" y="1200250"/>
            <a:ext cx="86868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https://docs.oracle.com/javase/tutorial/java/javaOO/objectcreation.html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PT Mono"/>
              <a:ea typeface="PT Mono"/>
              <a:cs typeface="PT Mono"/>
              <a:sym typeface="PT Mono"/>
            </a:endParaRP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latin typeface="PT Mono"/>
                <a:ea typeface="PT Mono"/>
                <a:cs typeface="PT Mono"/>
                <a:sym typeface="PT Mono"/>
              </a:rPr>
              <a:t>Meanwhile somewhere in heap...     </a:t>
            </a:r>
            <a:r>
              <a:rPr lang="en-US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Meanwhile somewhere in heap...</a:t>
            </a:r>
          </a:p>
          <a:p>
            <a:pPr lv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PT Mono"/>
              <a:ea typeface="PT Mono"/>
              <a:cs typeface="PT Mono"/>
              <a:sym typeface="PT Mono"/>
            </a:endParaRPr>
          </a:p>
          <a:p>
            <a:pPr indent="0" lvl="0" marL="0" marR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6553080" y="4690919"/>
            <a:ext cx="21330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174" y="2483650"/>
            <a:ext cx="2872599" cy="17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9350" y="2331975"/>
            <a:ext cx="2626299" cy="23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/>
          <p:nvPr/>
        </p:nvSpPr>
        <p:spPr>
          <a:xfrm>
            <a:off x="444700" y="1613025"/>
            <a:ext cx="3390000" cy="2733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rPr>
              <a:t>Point originOne = new Point(23,94);</a:t>
            </a:r>
          </a:p>
        </p:txBody>
      </p:sp>
      <p:sp>
        <p:nvSpPr>
          <p:cNvPr id="199" name="Shape 199"/>
          <p:cNvSpPr/>
          <p:nvPr/>
        </p:nvSpPr>
        <p:spPr>
          <a:xfrm>
            <a:off x="3834700" y="1613025"/>
            <a:ext cx="5244000" cy="2733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>
                <a:solidFill>
                  <a:srgbClr val="FFFFFF"/>
                </a:solidFill>
                <a:latin typeface="PT Mono"/>
                <a:ea typeface="PT Mono"/>
                <a:cs typeface="PT Mono"/>
                <a:sym typeface="PT Mono"/>
              </a:rPr>
              <a:t>Rectangle rectOne = new Rectangle(originOne, 100, 200);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